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8"/>
  </p:notesMasterIdLst>
  <p:sldIdLst>
    <p:sldId id="1521" r:id="rId2"/>
    <p:sldId id="1539" r:id="rId3"/>
    <p:sldId id="1551" r:id="rId4"/>
    <p:sldId id="1554" r:id="rId5"/>
    <p:sldId id="1540" r:id="rId6"/>
    <p:sldId id="1542" r:id="rId7"/>
    <p:sldId id="1555" r:id="rId8"/>
    <p:sldId id="1546" r:id="rId9"/>
    <p:sldId id="1543" r:id="rId10"/>
    <p:sldId id="1545" r:id="rId11"/>
    <p:sldId id="1547" r:id="rId12"/>
    <p:sldId id="1548" r:id="rId13"/>
    <p:sldId id="1549" r:id="rId14"/>
    <p:sldId id="1556" r:id="rId15"/>
    <p:sldId id="1557" r:id="rId16"/>
    <p:sldId id="1536" r:id="rId17"/>
  </p:sldIdLst>
  <p:sldSz cx="9144000" cy="6858000" type="screen4x3"/>
  <p:notesSz cx="6735763" cy="98663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60"/>
  </p:normalViewPr>
  <p:slideViewPr>
    <p:cSldViewPr>
      <p:cViewPr varScale="1">
        <p:scale>
          <a:sx n="85" d="100"/>
          <a:sy n="85" d="100"/>
        </p:scale>
        <p:origin x="153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4" y="6"/>
            <a:ext cx="2918830" cy="493315"/>
          </a:xfrm>
          <a:prstGeom prst="rect">
            <a:avLst/>
          </a:prstGeom>
        </p:spPr>
        <p:txBody>
          <a:bodyPr vert="horz" lIns="90059" tIns="45029" rIns="90059" bIns="4502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9" y="6"/>
            <a:ext cx="2918830" cy="493315"/>
          </a:xfrm>
          <a:prstGeom prst="rect">
            <a:avLst/>
          </a:prstGeom>
        </p:spPr>
        <p:txBody>
          <a:bodyPr vert="horz" lIns="90059" tIns="45029" rIns="90059" bIns="45029" rtlCol="0"/>
          <a:lstStyle>
            <a:lvl1pPr algn="r">
              <a:defRPr sz="1200"/>
            </a:lvl1pPr>
          </a:lstStyle>
          <a:p>
            <a:fld id="{1AF3A31C-7B6A-45B1-9154-3CE65CD5CD5A}" type="datetimeFigureOut">
              <a:rPr lang="es-ES" smtClean="0"/>
              <a:t>22/03/2021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59" tIns="45029" rIns="90059" bIns="4502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502"/>
            <a:ext cx="5388610" cy="4439840"/>
          </a:xfrm>
          <a:prstGeom prst="rect">
            <a:avLst/>
          </a:prstGeom>
        </p:spPr>
        <p:txBody>
          <a:bodyPr vert="horz" lIns="90059" tIns="45029" rIns="90059" bIns="4502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4" y="9371291"/>
            <a:ext cx="2918830" cy="493315"/>
          </a:xfrm>
          <a:prstGeom prst="rect">
            <a:avLst/>
          </a:prstGeom>
        </p:spPr>
        <p:txBody>
          <a:bodyPr vert="horz" lIns="90059" tIns="45029" rIns="90059" bIns="4502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9" y="9371291"/>
            <a:ext cx="2918830" cy="493315"/>
          </a:xfrm>
          <a:prstGeom prst="rect">
            <a:avLst/>
          </a:prstGeom>
        </p:spPr>
        <p:txBody>
          <a:bodyPr vert="horz" lIns="90059" tIns="45029" rIns="90059" bIns="45029" rtlCol="0" anchor="b"/>
          <a:lstStyle>
            <a:lvl1pPr algn="r">
              <a:defRPr sz="1200"/>
            </a:lvl1pPr>
          </a:lstStyle>
          <a:p>
            <a:fld id="{6A0C3401-89BD-4648-AE44-BDD987A0822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132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57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609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711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" y="0"/>
            <a:ext cx="9144000" cy="771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880" y="1196752"/>
            <a:ext cx="5357813" cy="499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232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9562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454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303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447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209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560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837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99C57-DF78-44FE-B477-A453A8C4CBEF}" type="datetimeFigureOut">
              <a:rPr lang="es-ES" smtClean="0"/>
              <a:pPr/>
              <a:t>22/03/2021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6501-A3EE-4023-A4B3-1186CEDBE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27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goitza.gipuzkoa.eu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uKoadroa 1"/>
          <p:cNvSpPr txBox="1"/>
          <p:nvPr/>
        </p:nvSpPr>
        <p:spPr>
          <a:xfrm>
            <a:off x="971600" y="3890665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u="sng" dirty="0"/>
              <a:t>SUBVENCIONES PARA ACTUACIONES EN MATERIA DE ECONOMÍA CIRCULAR</a:t>
            </a:r>
            <a:endParaRPr lang="es-ES" sz="2800" u="sng" dirty="0"/>
          </a:p>
          <a:p>
            <a:endParaRPr lang="es-ES" dirty="0"/>
          </a:p>
        </p:txBody>
      </p:sp>
      <p:sp>
        <p:nvSpPr>
          <p:cNvPr id="4" name="TestuKoadroa 3"/>
          <p:cNvSpPr txBox="1"/>
          <p:nvPr/>
        </p:nvSpPr>
        <p:spPr>
          <a:xfrm>
            <a:off x="899592" y="5877272"/>
            <a:ext cx="79208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u-ES" sz="1200" b="1" dirty="0"/>
              <a:t> AÑO 2021-ko URTEA</a:t>
            </a:r>
            <a:endParaRPr lang="es-ES" sz="1200" dirty="0"/>
          </a:p>
          <a:p>
            <a:endParaRPr lang="es-ES" dirty="0"/>
          </a:p>
        </p:txBody>
      </p:sp>
      <p:sp>
        <p:nvSpPr>
          <p:cNvPr id="3" name="Laukizuzena 2"/>
          <p:cNvSpPr/>
          <p:nvPr/>
        </p:nvSpPr>
        <p:spPr>
          <a:xfrm>
            <a:off x="1475656" y="1916832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u-ES" sz="2800" b="1" u="sng" dirty="0">
                <a:solidFill>
                  <a:schemeClr val="accent3">
                    <a:lumMod val="50000"/>
                  </a:schemeClr>
                </a:solidFill>
              </a:rPr>
              <a:t>EKONOMIA ZIRKULARRAREN ARLOKO JARDUKETETARAKO </a:t>
            </a:r>
            <a:r>
              <a:rPr lang="eu-ES" sz="2800" b="1" u="sng" dirty="0" err="1">
                <a:solidFill>
                  <a:schemeClr val="accent3">
                    <a:lumMod val="50000"/>
                  </a:schemeClr>
                </a:solidFill>
              </a:rPr>
              <a:t>DIRULAGUNTZAK</a:t>
            </a:r>
            <a:endParaRPr lang="es-ES" sz="2800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5" name="Elkartu 4"/>
          <p:cNvGrpSpPr/>
          <p:nvPr/>
        </p:nvGrpSpPr>
        <p:grpSpPr>
          <a:xfrm>
            <a:off x="251520" y="764704"/>
            <a:ext cx="8496944" cy="5036344"/>
            <a:chOff x="323528" y="874824"/>
            <a:chExt cx="8496944" cy="5036344"/>
          </a:xfrm>
        </p:grpSpPr>
        <p:cxnSp>
          <p:nvCxnSpPr>
            <p:cNvPr id="6" name="Lotura-marra zuzena 5"/>
            <p:cNvCxnSpPr/>
            <p:nvPr/>
          </p:nvCxnSpPr>
          <p:spPr>
            <a:xfrm flipV="1">
              <a:off x="323528" y="3356992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otura-marra zuzena 6"/>
            <p:cNvCxnSpPr/>
            <p:nvPr/>
          </p:nvCxnSpPr>
          <p:spPr>
            <a:xfrm>
              <a:off x="323528" y="87482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otura-marra zuzena 7"/>
            <p:cNvCxnSpPr/>
            <p:nvPr/>
          </p:nvCxnSpPr>
          <p:spPr>
            <a:xfrm>
              <a:off x="8820472" y="335699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71940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84150" y="630381"/>
            <a:ext cx="8439359" cy="638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DIRUZ LAGUNDUTAKO JARDUEREN FINANTZAKETA</a:t>
            </a:r>
            <a:endParaRPr lang="eu-ES" sz="20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AutoNum type="alphaLcParenR"/>
            </a:pPr>
            <a:r>
              <a:rPr lang="eu-ES" dirty="0"/>
              <a:t>Beste diru-laguntza eta laguntza batzuekiko bateragarritasuna.</a:t>
            </a:r>
          </a:p>
          <a:p>
            <a:pPr marL="342900" indent="-342900" algn="just">
              <a:lnSpc>
                <a:spcPct val="107000"/>
              </a:lnSpc>
              <a:buAutoNum type="alphaLcParenR"/>
            </a:pPr>
            <a:endParaRPr lang="eu-ES" dirty="0"/>
          </a:p>
          <a:p>
            <a:pPr marL="342900" indent="-342900" algn="just">
              <a:lnSpc>
                <a:spcPct val="107000"/>
              </a:lnSpc>
              <a:buAutoNum type="alphaLcParenR"/>
            </a:pPr>
            <a:r>
              <a:rPr lang="eu-ES" dirty="0" err="1"/>
              <a:t>Dirulaguntzen</a:t>
            </a:r>
            <a:r>
              <a:rPr lang="eu-ES" dirty="0"/>
              <a:t> guztizkoak inoiz ez du jarduera diruz lagunduaren kostua (BEZik gabe) gaindituko, ez banaka ez beste subentzio, laguntza, diru sarrera edo baliabideekin batera. 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0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FINANCIACIÓN DE LAS </a:t>
            </a:r>
            <a:r>
              <a:rPr lang="eu-E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ACTIVIDADES</a:t>
            </a:r>
            <a:r>
              <a:rPr lang="eu-ES" sz="20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0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SUBVENCIONADAS</a:t>
            </a:r>
            <a:endParaRPr lang="eu-ES" sz="20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r>
              <a:rPr lang="es-ES" dirty="0"/>
              <a:t>Compatibilidad con otras subvenciones y ayudas.</a:t>
            </a: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endParaRPr lang="es-ES" dirty="0"/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El importe de las subvenciones en ningún caso podrá ser de tal cuantía que, en concurrencia con otras subvenciones, ayudas, ingresos o recursos, supere el coste sin IVA de la actividad subvencionada.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10</a:t>
            </a:fld>
            <a:endParaRPr lang="es-ES" dirty="0"/>
          </a:p>
        </p:txBody>
      </p:sp>
      <p:grpSp>
        <p:nvGrpSpPr>
          <p:cNvPr id="7" name="Elkartu 6"/>
          <p:cNvGrpSpPr/>
          <p:nvPr/>
        </p:nvGrpSpPr>
        <p:grpSpPr>
          <a:xfrm>
            <a:off x="350349" y="1342876"/>
            <a:ext cx="8506961" cy="5036344"/>
            <a:chOff x="313511" y="874824"/>
            <a:chExt cx="8506961" cy="5036344"/>
          </a:xfrm>
        </p:grpSpPr>
        <p:cxnSp>
          <p:nvCxnSpPr>
            <p:cNvPr id="8" name="Lotura-marra zuzena 7"/>
            <p:cNvCxnSpPr/>
            <p:nvPr/>
          </p:nvCxnSpPr>
          <p:spPr>
            <a:xfrm flipV="1">
              <a:off x="313511" y="3356281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otura-marra zuzena 8"/>
            <p:cNvCxnSpPr/>
            <p:nvPr/>
          </p:nvCxnSpPr>
          <p:spPr>
            <a:xfrm>
              <a:off x="323528" y="87482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Lotura-marra zuzena 9"/>
            <p:cNvCxnSpPr/>
            <p:nvPr/>
          </p:nvCxnSpPr>
          <p:spPr>
            <a:xfrm>
              <a:off x="8820472" y="335699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1493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23527" y="874824"/>
            <a:ext cx="8439359" cy="5529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ESKABIDEAK AURKEZTEKO EPEA</a:t>
            </a: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Eskaerak aurkezteko epea 20 egun baliodunekoa izango da, deialdi hau Gipuzkoako Aldizkari Ofizialean argitaratu eta hurrengo egunetik aurrera. </a:t>
            </a: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PLAZO DE PRESENTACIÓN DE LAS SOLICITUDES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El plazo de presentación de las solicitudes será de 20 días hábiles contados a partir del día siguiente al de la publicación de la presente convocatoria en el BOLETIN OFICIAL de Gipuzkoa.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11</a:t>
            </a:fld>
            <a:endParaRPr lang="es-ES" dirty="0"/>
          </a:p>
        </p:txBody>
      </p:sp>
      <p:grpSp>
        <p:nvGrpSpPr>
          <p:cNvPr id="17" name="Elkartu 16"/>
          <p:cNvGrpSpPr/>
          <p:nvPr/>
        </p:nvGrpSpPr>
        <p:grpSpPr>
          <a:xfrm>
            <a:off x="339106" y="874824"/>
            <a:ext cx="8496944" cy="5036344"/>
            <a:chOff x="323528" y="874824"/>
            <a:chExt cx="8496944" cy="5036344"/>
          </a:xfrm>
        </p:grpSpPr>
        <p:cxnSp>
          <p:nvCxnSpPr>
            <p:cNvPr id="4" name="Lotura-marra zuzena 3"/>
            <p:cNvCxnSpPr/>
            <p:nvPr/>
          </p:nvCxnSpPr>
          <p:spPr>
            <a:xfrm flipV="1">
              <a:off x="323528" y="3356992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otura-marra zuzena 13"/>
            <p:cNvCxnSpPr/>
            <p:nvPr/>
          </p:nvCxnSpPr>
          <p:spPr>
            <a:xfrm>
              <a:off x="323528" y="87482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otura-marra zuzena 14"/>
            <p:cNvCxnSpPr/>
            <p:nvPr/>
          </p:nvCxnSpPr>
          <p:spPr>
            <a:xfrm>
              <a:off x="8820472" y="335699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7567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90893" y="620688"/>
            <a:ext cx="4176463" cy="4934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ESKABIDEAK AURKEZTEKO MODUA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sz="20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Eskaerak derrigorrez internet bidez aurkeztuko dira.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Internet bidezko  eskaeren aurkezpena Gipuzkoako Foru Aldundiaren egoitza elektronikoaren bitartez egingo da, </a:t>
            </a:r>
            <a:r>
              <a:rPr lang="eu-ES" u="sng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https://egoitza.gipuzkoa.eus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. Bertan, </a:t>
            </a:r>
            <a:r>
              <a:rPr lang="eu-ES" dirty="0" err="1">
                <a:solidFill>
                  <a:schemeClr val="accent3">
                    <a:lumMod val="50000"/>
                  </a:schemeClr>
                </a:solidFill>
              </a:rPr>
              <a:t>dirulaguntzen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 atarirako sarrera dago. Orobat, horretarako prestatu den inprimaki espezifikoa beteko da.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Erakunde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bakoitzak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gehienez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bi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eskabide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egin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ahal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izango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ditu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. </a:t>
            </a:r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4788024" y="646838"/>
            <a:ext cx="4176463" cy="537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MODO DE PRESENTACIÓN DE LAS SOLICITUDES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Las solicitudes se presentarán obligatoriamente vía Internet.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La presentación vía Internet de solicitudes se realizará a través de la sede electrónica de la Diputación Foral de Gipuzkoa, </a:t>
            </a:r>
            <a:r>
              <a:rPr lang="es-ES" u="sng" dirty="0">
                <a:hlinkClick r:id="rId2"/>
              </a:rPr>
              <a:t>https://egoitza.gipuzkoa.eus</a:t>
            </a:r>
            <a:r>
              <a:rPr lang="es-ES" dirty="0"/>
              <a:t>, en la que se accederá al portal de subvenciones y se cumplimentará el formulario específico habilitado a tal efecto.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Cada entidad podrá realizar un máximo de </a:t>
            </a:r>
            <a:r>
              <a:rPr lang="es-ES" b="1" dirty="0"/>
              <a:t>dos solicitudes</a:t>
            </a:r>
            <a:r>
              <a:rPr lang="es-ES" dirty="0"/>
              <a:t>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cxnSp>
        <p:nvCxnSpPr>
          <p:cNvPr id="3" name="Lotura-marra ukondotua 2"/>
          <p:cNvCxnSpPr/>
          <p:nvPr/>
        </p:nvCxnSpPr>
        <p:spPr>
          <a:xfrm>
            <a:off x="290893" y="980728"/>
            <a:ext cx="8745603" cy="5256584"/>
          </a:xfrm>
          <a:prstGeom prst="bentConnector3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754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644008" y="1196752"/>
            <a:ext cx="4350194" cy="518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/>
              <a:t>DOCUMENTACIÓN A PRESENTAR JUNTO CON LA SOLICITUD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sz="2000" b="1" u="sng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Memoria descriptiva de la actuación a desarrollar y, en su caso, proyecto técnico. Incluirán una planificación temporal de los trabajos a realizar.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endParaRPr lang="eu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Presupuesto detallado de la actuación.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endParaRPr lang="eu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Declaración responsable de no concurrir en la entidad solicitante ninguna causa impeditiva de la condición de beneficiaria.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323528" y="1176382"/>
            <a:ext cx="4104456" cy="4390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</a:rPr>
              <a:t>ESKABIDEAREKIN BATERA AURKEZTU BEHARREKO DOKUMENTAZIOA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Garatuko den jardueraren memoria deskribatzailea eta, </a:t>
            </a:r>
            <a:r>
              <a:rPr lang="eu-ES" dirty="0" err="1">
                <a:solidFill>
                  <a:schemeClr val="accent3">
                    <a:lumMod val="50000"/>
                  </a:schemeClr>
                </a:solidFill>
              </a:rPr>
              <a:t>izanezean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, proiektu teknikoa. </a:t>
            </a: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endParaRPr lang="eu-ES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Jarduketaren aurrekontu xehatua.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endParaRPr lang="eu-ES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Erakunde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eskatzaileak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onuradun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izatea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eragozten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duen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arrazoirik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ez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duela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dioen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erantzukizunpeko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adierazpena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. </a:t>
            </a:r>
          </a:p>
        </p:txBody>
      </p:sp>
      <p:cxnSp>
        <p:nvCxnSpPr>
          <p:cNvPr id="3" name="Lotura-marra ukondotua 2"/>
          <p:cNvCxnSpPr/>
          <p:nvPr/>
        </p:nvCxnSpPr>
        <p:spPr>
          <a:xfrm>
            <a:off x="467544" y="1052736"/>
            <a:ext cx="8280920" cy="5112568"/>
          </a:xfrm>
          <a:prstGeom prst="bentConnector3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971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644008" y="1176382"/>
            <a:ext cx="4350194" cy="5564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/>
              <a:t>DOCUMENTACIÓN A PRESENTAR JUNTO CON LA SOLICITUD</a:t>
            </a:r>
          </a:p>
          <a:p>
            <a:pPr lvl="0" algn="just">
              <a:lnSpc>
                <a:spcPct val="107000"/>
              </a:lnSpc>
            </a:pPr>
            <a:r>
              <a:rPr lang="es-ES" dirty="0"/>
              <a:t>Las sociedades mercantiles y entidades sin ánimo lucro deberán presentar además de lo anteriormente indicado: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Copia de sus escrituras de constitución y estatutos sociales</a:t>
            </a:r>
            <a:endParaRPr lang="eu-ES" dirty="0"/>
          </a:p>
          <a:p>
            <a:pPr marL="342900" lvl="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Copia de la tarjeta de identificación fiscal.</a:t>
            </a:r>
          </a:p>
          <a:p>
            <a:pPr marL="342900" lvl="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Documento expedido por una entidad bancaria o de ahorro que certifique la titularidad de una cuenta corriente a su nombre.</a:t>
            </a:r>
          </a:p>
          <a:p>
            <a:pPr marL="342900" lvl="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Declaración responsable sobre ayudas «de </a:t>
            </a:r>
            <a:r>
              <a:rPr lang="es-ES" dirty="0" err="1"/>
              <a:t>minimis</a:t>
            </a:r>
            <a:r>
              <a:rPr lang="es-ES" dirty="0"/>
              <a:t>» recibidas en los tres últimos ejercicios fiscales, en su caso.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323528" y="1176382"/>
            <a:ext cx="4104456" cy="5399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</a:rPr>
              <a:t>ESKABIDEAREKIN BATERA AURKEZTU BEHARREKO DOKUMENTAZIOA</a:t>
            </a: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07000"/>
              </a:lnSpc>
            </a:pPr>
            <a:r>
              <a:rPr lang="eu-ES" dirty="0"/>
              <a:t>Merkataritza-sozietateek eta irabazi gabeko erakundeek lehenago adierazi denaz gain, aurkeztu beharko dituzte:</a:t>
            </a:r>
            <a:endParaRPr lang="eu-ES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u-ES" dirty="0"/>
              <a:t>Eraketa eskrituren eta sozietatearen estatutuen kopia,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/>
              <a:t>Identifikazio fiskaleko txartelaren kopia.</a:t>
            </a:r>
            <a:endParaRPr lang="es-ES" dirty="0"/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/>
              <a:t>Banku edo aurrezki kutxa baten agiria, elkarteak bere izenean kontu korronte bat duela egiaztatzen duena. 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pPr marL="342900" lvl="0" indent="-342900" algn="just">
              <a:lnSpc>
                <a:spcPct val="107000"/>
              </a:lnSpc>
              <a:buFontTx/>
              <a:buAutoNum type="alphaLcParenR"/>
            </a:pPr>
            <a:r>
              <a:rPr lang="eu-ES" dirty="0"/>
              <a:t>Azken hiru urteetako ekitaldi fiskaletan jasotako «de </a:t>
            </a:r>
            <a:r>
              <a:rPr lang="eu-ES" dirty="0" err="1"/>
              <a:t>minimis</a:t>
            </a:r>
            <a:r>
              <a:rPr lang="eu-ES" dirty="0"/>
              <a:t> » laguntzen </a:t>
            </a:r>
            <a:r>
              <a:rPr lang="eu-ES" dirty="0" err="1"/>
              <a:t>erantzu</a:t>
            </a:r>
            <a:r>
              <a:rPr lang="eu-ES" dirty="0"/>
              <a:t> kizunezko adierazpena, behar bada. </a:t>
            </a:r>
            <a:endParaRPr lang="es-ES" dirty="0"/>
          </a:p>
          <a:p>
            <a:pPr algn="just">
              <a:lnSpc>
                <a:spcPct val="107000"/>
              </a:lnSpc>
            </a:pP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" name="Lotura-marra ukondotua 2"/>
          <p:cNvCxnSpPr/>
          <p:nvPr/>
        </p:nvCxnSpPr>
        <p:spPr>
          <a:xfrm>
            <a:off x="323528" y="1052736"/>
            <a:ext cx="8568952" cy="5303614"/>
          </a:xfrm>
          <a:prstGeom prst="bentConnector3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60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644008" y="1454751"/>
            <a:ext cx="4350194" cy="3404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/>
              <a:t>DOCUMENTACIÓN A PRESENTAR JUNTO CON LA SOLICITUD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sz="2000" b="1" u="sng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/>
              <a:t>En el caso de </a:t>
            </a:r>
            <a:r>
              <a:rPr lang="es-ES" b="1" dirty="0"/>
              <a:t>sociedades mercantiles de capital privado</a:t>
            </a:r>
            <a:r>
              <a:rPr lang="es-ES" dirty="0"/>
              <a:t>, se deberá aportar la Licencia de Actividad de la empresa y/o en su caso, de la Autorización Ambiental Integrada.</a:t>
            </a:r>
            <a:endParaRPr lang="eu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323528" y="1444961"/>
            <a:ext cx="4104456" cy="2908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</a:rPr>
              <a:t>ESKABIDEAREKIN BATERA AURKEZTU BEHARREKO DOKUMENTAZIOA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Kapital pribatua duten merkataritza-sozietateen kasuan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, enpresaren Jardueraren Lizentzia edota, behar bada, Ingurumeneko Baimen Bateratua</a:t>
            </a:r>
          </a:p>
        </p:txBody>
      </p:sp>
      <p:cxnSp>
        <p:nvCxnSpPr>
          <p:cNvPr id="3" name="Lotura-marra ukondotua 2"/>
          <p:cNvCxnSpPr/>
          <p:nvPr/>
        </p:nvCxnSpPr>
        <p:spPr>
          <a:xfrm>
            <a:off x="323528" y="1124744"/>
            <a:ext cx="8670674" cy="4824536"/>
          </a:xfrm>
          <a:prstGeom prst="bentConnector3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906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aukizuzena 10"/>
          <p:cNvSpPr/>
          <p:nvPr/>
        </p:nvSpPr>
        <p:spPr>
          <a:xfrm>
            <a:off x="267099" y="4327936"/>
            <a:ext cx="86409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u-ES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https://www.gipuzkoa.eus/eu/web/ingurumena/hiri-hondakinak/nabamenak</a:t>
            </a:r>
          </a:p>
          <a:p>
            <a:pPr algn="ctr"/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9144000" cy="771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stuKoadroa 4"/>
          <p:cNvSpPr txBox="1"/>
          <p:nvPr/>
        </p:nvSpPr>
        <p:spPr>
          <a:xfrm>
            <a:off x="251520" y="1124744"/>
            <a:ext cx="381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Dirulaguntza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horiei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buruzko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informazio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gehiago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lor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daiteke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Ingurumeneko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eta Obra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Hidraulikoetako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Departamentuaren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="1" dirty="0" err="1">
                <a:solidFill>
                  <a:schemeClr val="accent3">
                    <a:lumMod val="50000"/>
                  </a:schemeClr>
                </a:solidFill>
              </a:rPr>
              <a:t>webgunean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  <a:p>
            <a:endParaRPr lang="es-ES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ES" b="1" dirty="0"/>
              <a:t>Se puede obtener más información sobre estas ayudas en la página web del Departamento de medio Ambiente y Obras Hidráulicas</a:t>
            </a:r>
            <a:endParaRPr lang="eu-ES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" name="TestuKoadroa 5"/>
          <p:cNvSpPr txBox="1"/>
          <p:nvPr/>
        </p:nvSpPr>
        <p:spPr>
          <a:xfrm>
            <a:off x="323528" y="5955288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accent3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ESKERRIK ASKO</a:t>
            </a:r>
            <a:r>
              <a:rPr lang="es-ES" sz="24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/MUCHAS GRACIAS</a:t>
            </a:r>
            <a:endParaRPr lang="eu-ES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019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80312" y="875845"/>
            <a:ext cx="8439359" cy="5606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DIRU-LAGUNTZEN XEDEA</a:t>
            </a:r>
            <a:endParaRPr lang="eu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u-ES" sz="2000" b="1" dirty="0">
                <a:solidFill>
                  <a:schemeClr val="accent3">
                    <a:lumMod val="50000"/>
                  </a:schemeClr>
                </a:solidFill>
              </a:rPr>
              <a:t>Lurraldean ekonomia zirkularra bultzatzen duten jardueretarako laguntzak ematea.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OBJETO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LAS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SUBVENCIONES</a:t>
            </a:r>
            <a:endParaRPr lang="eu-ES" sz="2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s-ES" sz="2000" b="1" dirty="0"/>
              <a:t>Conceder ayudas a actuaciones que impulsen la economía circular en el territorio.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</p:txBody>
      </p:sp>
      <p:grpSp>
        <p:nvGrpSpPr>
          <p:cNvPr id="3" name="Elkartu 2"/>
          <p:cNvGrpSpPr/>
          <p:nvPr/>
        </p:nvGrpSpPr>
        <p:grpSpPr>
          <a:xfrm>
            <a:off x="251520" y="1124744"/>
            <a:ext cx="8496944" cy="5036344"/>
            <a:chOff x="323528" y="874824"/>
            <a:chExt cx="8496944" cy="5036344"/>
          </a:xfrm>
        </p:grpSpPr>
        <p:cxnSp>
          <p:nvCxnSpPr>
            <p:cNvPr id="4" name="Lotura-marra zuzena 3"/>
            <p:cNvCxnSpPr/>
            <p:nvPr/>
          </p:nvCxnSpPr>
          <p:spPr>
            <a:xfrm flipV="1">
              <a:off x="323528" y="3356992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Lotura-marra zuzena 5"/>
            <p:cNvCxnSpPr/>
            <p:nvPr/>
          </p:nvCxnSpPr>
          <p:spPr>
            <a:xfrm>
              <a:off x="323528" y="87482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otura-marra zuzena 6"/>
            <p:cNvCxnSpPr/>
            <p:nvPr/>
          </p:nvCxnSpPr>
          <p:spPr>
            <a:xfrm>
              <a:off x="8820472" y="335699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3238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53120" y="874824"/>
            <a:ext cx="8439359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DIRUZ LAGUN DAITEZKEEN JARDUERAK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Hondakinak prebenitzeko, berrerabiltzeko eta birziklatzeko jarduerak </a:t>
            </a:r>
            <a:r>
              <a:rPr lang="eu-ES" b="1" dirty="0" err="1">
                <a:solidFill>
                  <a:schemeClr val="accent3">
                    <a:lumMod val="50000"/>
                  </a:schemeClr>
                </a:solidFill>
              </a:rPr>
              <a:t>dirulaguntza</a:t>
            </a: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 horien barnean dira, baita </a:t>
            </a:r>
            <a:r>
              <a:rPr lang="eu-ES" b="1" dirty="0" err="1">
                <a:solidFill>
                  <a:schemeClr val="accent3">
                    <a:lumMod val="50000"/>
                  </a:schemeClr>
                </a:solidFill>
              </a:rPr>
              <a:t>bioekonomiako</a:t>
            </a: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 eta garbiguneak egokitzeko proiektuak ere.</a:t>
            </a:r>
            <a:endParaRPr lang="es-ES" b="1" dirty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s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8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ACTUACIONES</a:t>
            </a:r>
            <a:r>
              <a:rPr lang="eu-ES" sz="2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8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SUBVENCIONABLES</a:t>
            </a:r>
            <a:endParaRPr lang="eu-ES" sz="28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s-ES" b="1" dirty="0"/>
              <a:t>Se incluirán actuaciones en materia de prevención, reutilización y reciclaje de los residuos,  incluyendo también proyectos de </a:t>
            </a:r>
            <a:r>
              <a:rPr lang="es-ES" b="1" dirty="0" err="1"/>
              <a:t>bioeconomía</a:t>
            </a:r>
            <a:r>
              <a:rPr lang="es-ES" b="1" dirty="0"/>
              <a:t> y adecuación de </a:t>
            </a:r>
            <a:r>
              <a:rPr lang="es-ES" b="1" dirty="0" err="1"/>
              <a:t>garbigunes</a:t>
            </a:r>
            <a:r>
              <a:rPr lang="es-ES" b="1" dirty="0"/>
              <a:t>.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s-ES" dirty="0"/>
              <a:t>En cuanto a los contenedores de residuos, se admitirá su adquisición como inversión sólo en el caso de que se trate de extender la recogida selectiva a nuevas zonas. </a:t>
            </a:r>
          </a:p>
        </p:txBody>
      </p:sp>
      <p:sp>
        <p:nvSpPr>
          <p:cNvPr id="3" name="Rectángulo 4"/>
          <p:cNvSpPr/>
          <p:nvPr/>
        </p:nvSpPr>
        <p:spPr>
          <a:xfrm>
            <a:off x="453119" y="2780929"/>
            <a:ext cx="8439360" cy="88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27AAE4B-DBAE-4BB8-AE91-B8B6252E8149}"/>
              </a:ext>
            </a:extLst>
          </p:cNvPr>
          <p:cNvGrpSpPr/>
          <p:nvPr/>
        </p:nvGrpSpPr>
        <p:grpSpPr>
          <a:xfrm>
            <a:off x="424327" y="1146076"/>
            <a:ext cx="8496944" cy="5036344"/>
            <a:chOff x="251520" y="1124744"/>
            <a:chExt cx="8496944" cy="5036344"/>
          </a:xfrm>
        </p:grpSpPr>
        <p:cxnSp>
          <p:nvCxnSpPr>
            <p:cNvPr id="7" name="Lotura-marra zuzena 3">
              <a:extLst>
                <a:ext uri="{FF2B5EF4-FFF2-40B4-BE49-F238E27FC236}">
                  <a16:creationId xmlns:a16="http://schemas.microsoft.com/office/drawing/2014/main" id="{62B963D5-901E-4227-93F7-0B656DE0A635}"/>
                </a:ext>
              </a:extLst>
            </p:cNvPr>
            <p:cNvCxnSpPr/>
            <p:nvPr/>
          </p:nvCxnSpPr>
          <p:spPr>
            <a:xfrm flipV="1">
              <a:off x="251520" y="3606912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otura-marra zuzena 5">
              <a:extLst>
                <a:ext uri="{FF2B5EF4-FFF2-40B4-BE49-F238E27FC236}">
                  <a16:creationId xmlns:a16="http://schemas.microsoft.com/office/drawing/2014/main" id="{7E43C6DB-91AE-4D5C-9FB4-802729A14723}"/>
                </a:ext>
              </a:extLst>
            </p:cNvPr>
            <p:cNvCxnSpPr/>
            <p:nvPr/>
          </p:nvCxnSpPr>
          <p:spPr>
            <a:xfrm>
              <a:off x="251520" y="112474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otura-marra zuzena 6">
              <a:extLst>
                <a:ext uri="{FF2B5EF4-FFF2-40B4-BE49-F238E27FC236}">
                  <a16:creationId xmlns:a16="http://schemas.microsoft.com/office/drawing/2014/main" id="{F9A772C2-CACB-4A82-922D-252A87AB669B}"/>
                </a:ext>
              </a:extLst>
            </p:cNvPr>
            <p:cNvCxnSpPr/>
            <p:nvPr/>
          </p:nvCxnSpPr>
          <p:spPr>
            <a:xfrm>
              <a:off x="8748464" y="360691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187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4"/>
          <p:cNvSpPr/>
          <p:nvPr/>
        </p:nvSpPr>
        <p:spPr>
          <a:xfrm>
            <a:off x="251519" y="1124744"/>
            <a:ext cx="8439360" cy="649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DIRUZ LAGUNDU EZIN DIREN JARDUERAK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Konpostatzaile indibidualak eta komunitatekoak, edalontziak, pitxarrak, prebentzio gidak eta sentsibilizazio ekintzak eta kanpainak. Izan ere, aurreko eta etorkizuneko kanpainetan lagungarriak izan dira eta izango dira.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ACTUACIONES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SUBVENCIONABLES</a:t>
            </a:r>
            <a:endParaRPr lang="eu-ES" sz="2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s-ES" b="1" dirty="0"/>
              <a:t>Los </a:t>
            </a:r>
            <a:r>
              <a:rPr lang="es-ES" b="1" dirty="0" err="1"/>
              <a:t>compostadores</a:t>
            </a:r>
            <a:r>
              <a:rPr lang="es-ES" b="1" dirty="0"/>
              <a:t> individuales y comunitarios, los distintivos contra la publicidad no deseada, los vasos, las jarras, las guías generales de prevención y reciclaje de residuos, ni las acciones y/o campañas de sensibilización, ya que han sido y serán objeto de campañas anteriores y futuras.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s-ES" dirty="0"/>
          </a:p>
        </p:txBody>
      </p:sp>
      <p:grpSp>
        <p:nvGrpSpPr>
          <p:cNvPr id="6" name="Elkartu 5"/>
          <p:cNvGrpSpPr/>
          <p:nvPr/>
        </p:nvGrpSpPr>
        <p:grpSpPr>
          <a:xfrm>
            <a:off x="251520" y="1124744"/>
            <a:ext cx="8496944" cy="5036344"/>
            <a:chOff x="323528" y="874824"/>
            <a:chExt cx="8496944" cy="5036344"/>
          </a:xfrm>
        </p:grpSpPr>
        <p:cxnSp>
          <p:nvCxnSpPr>
            <p:cNvPr id="7" name="Lotura-marra zuzena 6"/>
            <p:cNvCxnSpPr/>
            <p:nvPr/>
          </p:nvCxnSpPr>
          <p:spPr>
            <a:xfrm flipV="1">
              <a:off x="323528" y="3356992"/>
              <a:ext cx="8496944" cy="720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otura-marra zuzena 7"/>
            <p:cNvCxnSpPr/>
            <p:nvPr/>
          </p:nvCxnSpPr>
          <p:spPr>
            <a:xfrm>
              <a:off x="323528" y="874824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otura-marra zuzena 8"/>
            <p:cNvCxnSpPr/>
            <p:nvPr/>
          </p:nvCxnSpPr>
          <p:spPr>
            <a:xfrm>
              <a:off x="8820472" y="3356992"/>
              <a:ext cx="0" cy="255417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609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453120" y="874824"/>
            <a:ext cx="8439359" cy="546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LAGUNTZA HAUEK JASO DITZAKETEN ERAKUNDEAK/</a:t>
            </a:r>
            <a:endParaRPr lang="eu-ES" sz="2800" b="1" u="sng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ENTIDADES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PUEDEN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ACCEDER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ESTAS</a:t>
            </a:r>
            <a:r>
              <a:rPr lang="eu-ES" sz="28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8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AYUDAS</a:t>
            </a:r>
            <a:endParaRPr lang="eu-ES" sz="2800" b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a)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Udalak/</a:t>
            </a:r>
            <a:r>
              <a:rPr lang="es-ES" dirty="0"/>
              <a:t>Ayuntamientos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b)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Hondakin mankomunitateak/</a:t>
            </a:r>
            <a:r>
              <a:rPr lang="es-ES" dirty="0"/>
              <a:t>Mancomunidades de residuos</a:t>
            </a:r>
          </a:p>
          <a:p>
            <a:pPr algn="just">
              <a:lnSpc>
                <a:spcPct val="107000"/>
              </a:lnSpc>
            </a:pPr>
            <a:endParaRPr lang="es-ES" dirty="0"/>
          </a:p>
          <a:p>
            <a:pPr algn="just">
              <a:lnSpc>
                <a:spcPct val="107000"/>
              </a:lnSpc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c)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Irabazi asmorik gabeko entitateak, kooperatibak barne/</a:t>
            </a:r>
            <a:r>
              <a:rPr lang="es-ES" dirty="0"/>
              <a:t>Entidades sin ánimo de lucro,      incluyendo cooperativas</a:t>
            </a:r>
          </a:p>
          <a:p>
            <a:pPr algn="just">
              <a:lnSpc>
                <a:spcPct val="107000"/>
              </a:lnSpc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d)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Merkataritza sozietateak eta kooperatiba moduko enpresak/</a:t>
            </a:r>
            <a:r>
              <a:rPr lang="es-ES" dirty="0"/>
              <a:t>Sociedades mercantiles y empresas con forma societaria de cooperativa.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5565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23528" y="836712"/>
            <a:ext cx="4114801" cy="4436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AURKEZTUTAKO PROIEKTUAK BALORATZEKO IRIZPIDEAK </a:t>
            </a:r>
            <a:r>
              <a:rPr lang="eu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GARBIGUNEAK) </a:t>
            </a:r>
            <a:r>
              <a:rPr lang="eu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Garbiguneak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egokitzeko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proiektuetarako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gehienez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150.000 euro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bideratuko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dira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guztira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Tx/>
              <a:buAutoNum type="alphaLcParenR"/>
            </a:pP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07000"/>
              </a:lnSpc>
              <a:buFontTx/>
              <a:buAutoNum type="alphaLcParenR"/>
            </a:pP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Proiektu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horiek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finantzatzeko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laguntzen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zenbatekoa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diruz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lagun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daitekeen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aurrekontuaren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% 50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izango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da, eta </a:t>
            </a:r>
            <a:r>
              <a:rPr lang="es-ES" dirty="0" err="1">
                <a:solidFill>
                  <a:schemeClr val="accent3">
                    <a:lumMod val="75000"/>
                  </a:schemeClr>
                </a:solidFill>
              </a:rPr>
              <a:t>gehienez</a:t>
            </a:r>
            <a:r>
              <a:rPr lang="es-ES" dirty="0">
                <a:solidFill>
                  <a:schemeClr val="accent3">
                    <a:lumMod val="75000"/>
                  </a:schemeClr>
                </a:solidFill>
              </a:rPr>
              <a:t> ere 35.000 €.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4796408" y="917104"/>
            <a:ext cx="4248471" cy="5621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VALORACIÓN DE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PRESENTADOS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s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GARBIGUNES) 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Para proyectos de adecuación de los </a:t>
            </a:r>
            <a:r>
              <a:rPr lang="es-ES" dirty="0" err="1"/>
              <a:t>garbigunes</a:t>
            </a:r>
            <a:r>
              <a:rPr lang="es-ES" dirty="0"/>
              <a:t>, se destinará un máximo de 150.000 € en total. </a:t>
            </a: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endParaRPr lang="es-ES" dirty="0"/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El importe de las ayudas para financiar estos proyectos será del 50% del presupuesto subvencionable con un máximo de 35.000 €.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cxnSp>
        <p:nvCxnSpPr>
          <p:cNvPr id="3" name="Lotura-marra zuzena 2"/>
          <p:cNvCxnSpPr/>
          <p:nvPr/>
        </p:nvCxnSpPr>
        <p:spPr>
          <a:xfrm>
            <a:off x="4499992" y="917104"/>
            <a:ext cx="72008" cy="5320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17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323528" y="836712"/>
            <a:ext cx="4114801" cy="5753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AURKEZTUTAKO PROIEKTUAK BALORATZEKO IRIZPIDEAK </a:t>
            </a:r>
            <a:r>
              <a:rPr lang="eu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GARBIGUNEAK) </a:t>
            </a:r>
            <a:r>
              <a:rPr lang="eu-ES" sz="2000" b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u-ES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>
              <a:solidFill>
                <a:schemeClr val="accent3">
                  <a:lumMod val="75000"/>
                </a:schemeClr>
              </a:solidFill>
            </a:endParaRPr>
          </a:p>
          <a:p>
            <a:pPr algn="just">
              <a:lnSpc>
                <a:spcPct val="107000"/>
              </a:lnSpc>
            </a:pP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*Hondakinak kudeatzeko Europako hierarkiaren arabera jarduteko lehentasuna,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25 puntu gehienez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07000"/>
              </a:lnSpc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Proiektuan tratatu beharreko hondakin atalaren interesa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, 25 puntu gehienez.</a:t>
            </a:r>
          </a:p>
          <a:p>
            <a:pPr algn="just">
              <a:lnSpc>
                <a:spcPct val="107000"/>
              </a:lnSpc>
            </a:pP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*Jardueraren eraginkortasuna, 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gehienez 25 puntu.</a:t>
            </a:r>
          </a:p>
          <a:p>
            <a:pPr algn="just">
              <a:lnSpc>
                <a:spcPct val="107000"/>
              </a:lnSpc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Jarduketaren kalitatea eta garapena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. Gehienez 15 puntu.</a:t>
            </a:r>
          </a:p>
          <a:p>
            <a:pPr algn="just">
              <a:lnSpc>
                <a:spcPct val="107000"/>
              </a:lnSpc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*</a:t>
            </a:r>
            <a:r>
              <a:rPr lang="eu-ES" b="1" dirty="0">
                <a:solidFill>
                  <a:schemeClr val="accent3">
                    <a:lumMod val="50000"/>
                  </a:schemeClr>
                </a:solidFill>
              </a:rPr>
              <a:t>Izaera berritzailea eta etorkizuneko potentziala Gipuzkoan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. Gehienez 10 puntu.</a:t>
            </a:r>
          </a:p>
          <a:p>
            <a:pPr algn="just">
              <a:lnSpc>
                <a:spcPct val="107000"/>
              </a:lnSpc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4796408" y="917104"/>
            <a:ext cx="4248471" cy="7315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VALORACIÓN DE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PRESENTADOS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RESTO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u-ES" sz="20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PROYECTOS</a:t>
            </a:r>
            <a:r>
              <a:rPr lang="es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u-ES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endParaRPr lang="eu-ES" sz="20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b="1" dirty="0"/>
              <a:t>*Prioridad de acción conforme a la jerarquía europea de gestión de residuos</a:t>
            </a:r>
            <a:r>
              <a:rPr lang="es-ES" dirty="0"/>
              <a:t>, máximo de </a:t>
            </a:r>
            <a:r>
              <a:rPr lang="es-ES" u="sng" dirty="0"/>
              <a:t>25 puntos</a:t>
            </a:r>
            <a:r>
              <a:rPr lang="es-ES" dirty="0"/>
              <a:t>. </a:t>
            </a:r>
          </a:p>
          <a:p>
            <a:pPr algn="just">
              <a:lnSpc>
                <a:spcPct val="107000"/>
              </a:lnSpc>
            </a:pPr>
            <a:r>
              <a:rPr lang="es-ES" b="1" dirty="0"/>
              <a:t>*Interés de la fracción de residuos objeto de tratamiento en el proyecto,</a:t>
            </a:r>
            <a:r>
              <a:rPr lang="es-ES" dirty="0"/>
              <a:t> máximo de </a:t>
            </a:r>
            <a:r>
              <a:rPr lang="es-ES" u="sng" dirty="0"/>
              <a:t>25 puntos</a:t>
            </a:r>
            <a:r>
              <a:rPr lang="es-ES" dirty="0"/>
              <a:t>.</a:t>
            </a:r>
          </a:p>
          <a:p>
            <a:pPr algn="just">
              <a:lnSpc>
                <a:spcPct val="107000"/>
              </a:lnSpc>
            </a:pPr>
            <a:r>
              <a:rPr lang="es-ES" dirty="0"/>
              <a:t>*</a:t>
            </a:r>
            <a:r>
              <a:rPr lang="es-ES" b="1" dirty="0"/>
              <a:t>Eficiencia de la actuación, </a:t>
            </a:r>
            <a:r>
              <a:rPr lang="es-ES" dirty="0"/>
              <a:t>máximo de </a:t>
            </a:r>
            <a:r>
              <a:rPr lang="es-ES" u="sng" dirty="0"/>
              <a:t>25 puntos. </a:t>
            </a:r>
          </a:p>
          <a:p>
            <a:pPr algn="just">
              <a:lnSpc>
                <a:spcPct val="107000"/>
              </a:lnSpc>
            </a:pPr>
            <a:r>
              <a:rPr lang="es-ES" b="1" dirty="0"/>
              <a:t>*Calidad y desarrollo de la actuación</a:t>
            </a:r>
            <a:r>
              <a:rPr lang="es-ES" dirty="0"/>
              <a:t>. Hasta </a:t>
            </a:r>
            <a:r>
              <a:rPr lang="es-ES" u="sng" dirty="0"/>
              <a:t>15 puntos</a:t>
            </a:r>
            <a:r>
              <a:rPr lang="es-ES" dirty="0"/>
              <a:t>.</a:t>
            </a:r>
            <a:endParaRPr lang="es-ES" u="sng" dirty="0"/>
          </a:p>
          <a:p>
            <a:pPr algn="just">
              <a:lnSpc>
                <a:spcPct val="107000"/>
              </a:lnSpc>
            </a:pPr>
            <a:r>
              <a:rPr lang="es-ES" b="1" dirty="0"/>
              <a:t>*Carácter innovador y potencial futuro del proyecto.</a:t>
            </a:r>
            <a:r>
              <a:rPr lang="es-ES" dirty="0"/>
              <a:t> Hasta </a:t>
            </a:r>
            <a:r>
              <a:rPr lang="es-ES" u="sng" dirty="0"/>
              <a:t>10 puntos</a:t>
            </a:r>
            <a:r>
              <a:rPr lang="es-ES" dirty="0"/>
              <a:t>.</a:t>
            </a:r>
            <a:endParaRPr lang="es-ES" u="sng" dirty="0"/>
          </a:p>
          <a:p>
            <a:pPr algn="just">
              <a:lnSpc>
                <a:spcPct val="107000"/>
              </a:lnSpc>
            </a:pPr>
            <a:endParaRPr lang="es-ES" dirty="0"/>
          </a:p>
          <a:p>
            <a:pPr algn="just">
              <a:lnSpc>
                <a:spcPct val="107000"/>
              </a:lnSpc>
            </a:pPr>
            <a:endParaRPr lang="es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sz="2800" dirty="0"/>
              <a:t> </a:t>
            </a:r>
            <a:endParaRPr lang="es-ES" dirty="0"/>
          </a:p>
        </p:txBody>
      </p:sp>
      <p:cxnSp>
        <p:nvCxnSpPr>
          <p:cNvPr id="3" name="Lotura-marra zuzena 2"/>
          <p:cNvCxnSpPr/>
          <p:nvPr/>
        </p:nvCxnSpPr>
        <p:spPr>
          <a:xfrm>
            <a:off x="4572000" y="917104"/>
            <a:ext cx="0" cy="5320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248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004048" y="260648"/>
            <a:ext cx="4046871" cy="313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000" b="1" u="sng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CUANTÍA TOTAL DE LAS </a:t>
            </a:r>
            <a:r>
              <a:rPr lang="eu-ES" sz="2000" b="1" u="sng" dirty="0" err="1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SUBVENCIONES</a:t>
            </a:r>
            <a:endParaRPr lang="eu-ES" sz="20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dirty="0"/>
              <a:t> La cuantía total de las subvenciones a conceder, será de  </a:t>
            </a:r>
            <a:r>
              <a:rPr lang="es-ES" b="1" dirty="0"/>
              <a:t>875.000,00 euros</a:t>
            </a:r>
            <a:r>
              <a:rPr lang="es-ES" dirty="0"/>
              <a:t>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</a:pPr>
            <a:r>
              <a:rPr lang="eu-ES" dirty="0"/>
              <a:t>La </a:t>
            </a:r>
            <a:r>
              <a:rPr lang="eu-ES" dirty="0" err="1"/>
              <a:t>distribución</a:t>
            </a:r>
            <a:r>
              <a:rPr lang="eu-ES" dirty="0"/>
              <a:t> </a:t>
            </a:r>
            <a:r>
              <a:rPr lang="eu-ES" dirty="0" err="1"/>
              <a:t>por</a:t>
            </a:r>
            <a:r>
              <a:rPr lang="eu-ES" dirty="0"/>
              <a:t> </a:t>
            </a:r>
            <a:r>
              <a:rPr lang="eu-ES" dirty="0" err="1"/>
              <a:t>programas</a:t>
            </a:r>
            <a:r>
              <a:rPr lang="eu-ES" dirty="0"/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8</a:t>
            </a:fld>
            <a:endParaRPr lang="es-ES" dirty="0"/>
          </a:p>
        </p:txBody>
      </p:sp>
      <p:graphicFrame>
        <p:nvGraphicFramePr>
          <p:cNvPr id="17" name="Objektua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28327"/>
              </p:ext>
            </p:extLst>
          </p:nvPr>
        </p:nvGraphicFramePr>
        <p:xfrm>
          <a:off x="2134076" y="2900298"/>
          <a:ext cx="5394325" cy="408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o" r:id="rId3" imgW="5394960" imgH="4084107" progId="Word.Document.12">
                  <p:embed/>
                </p:oleObj>
              </mc:Choice>
              <mc:Fallback>
                <p:oleObj name="Documento" r:id="rId3" imgW="5394960" imgH="40841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4076" y="2900298"/>
                        <a:ext cx="5394325" cy="4084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ángulo 4"/>
          <p:cNvSpPr/>
          <p:nvPr/>
        </p:nvSpPr>
        <p:spPr>
          <a:xfrm>
            <a:off x="539552" y="278450"/>
            <a:ext cx="4046871" cy="2541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0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DIRU-LAGUNTZEN GUZTIZKO ZENBATEKOA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Guztira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</a:rPr>
              <a:t>875.000,00 euro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emango</a:t>
            </a:r>
            <a:endParaRPr lang="es-ES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07000"/>
              </a:lnSpc>
            </a:pP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La </a:t>
            </a:r>
            <a:r>
              <a:rPr lang="eu-ES" dirty="0" err="1">
                <a:solidFill>
                  <a:schemeClr val="accent3">
                    <a:lumMod val="50000"/>
                  </a:schemeClr>
                </a:solidFill>
              </a:rPr>
              <a:t>distribución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u-ES" dirty="0" err="1">
                <a:solidFill>
                  <a:schemeClr val="accent3">
                    <a:lumMod val="50000"/>
                  </a:schemeClr>
                </a:solidFill>
              </a:rPr>
              <a:t>por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u-ES" dirty="0" err="1">
                <a:solidFill>
                  <a:schemeClr val="accent3">
                    <a:lumMod val="50000"/>
                  </a:schemeClr>
                </a:solidFill>
              </a:rPr>
              <a:t>programas</a:t>
            </a:r>
            <a:r>
              <a:rPr lang="eu-ES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Programen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araberako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banaketa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99956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09601" y="404664"/>
            <a:ext cx="4032447" cy="6380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eu-ES" sz="1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s-ES" sz="2800" b="1" u="sng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DIRU-LAGUNTZEN GUZTIZKO ZENBATEKOA</a:t>
            </a:r>
          </a:p>
          <a:p>
            <a:pPr marL="342900" indent="-342900" algn="just">
              <a:lnSpc>
                <a:spcPct val="107000"/>
              </a:lnSpc>
              <a:buAutoNum type="alphaLcParenR"/>
            </a:pPr>
            <a:r>
              <a:rPr lang="eu-ES" dirty="0" err="1"/>
              <a:t>dirulaguntzaren</a:t>
            </a:r>
            <a:r>
              <a:rPr lang="eu-ES" dirty="0"/>
              <a:t> zenbatekoa ezin izango da izan </a:t>
            </a:r>
            <a:r>
              <a:rPr lang="eu-ES" b="1" dirty="0"/>
              <a:t>diruz lagungarriak diren gastuak baino % 75 handiagoa</a:t>
            </a:r>
            <a:r>
              <a:rPr lang="eu-ES" dirty="0"/>
              <a:t>, eta muga </a:t>
            </a:r>
            <a:r>
              <a:rPr lang="eu-ES" b="1" dirty="0"/>
              <a:t>35.000 euro</a:t>
            </a:r>
            <a:r>
              <a:rPr lang="eu-ES" dirty="0"/>
              <a:t> izango da jarduera bakoitzerako.</a:t>
            </a:r>
          </a:p>
          <a:p>
            <a:pPr marL="342900" indent="-342900" algn="just">
              <a:lnSpc>
                <a:spcPct val="107000"/>
              </a:lnSpc>
              <a:buAutoNum type="alphaLcParenR"/>
            </a:pPr>
            <a:endParaRPr lang="es-ES" dirty="0"/>
          </a:p>
          <a:p>
            <a:pPr marL="342900" indent="-342900" algn="just">
              <a:lnSpc>
                <a:spcPct val="107000"/>
              </a:lnSpc>
              <a:buAutoNum type="alphaLcParenR"/>
            </a:pPr>
            <a:r>
              <a:rPr lang="eu-ES" dirty="0"/>
              <a:t>Diru-laguntzen deialdi honetan ezin izango dira sartu 3.000 eurotik beherako kostu diruz lagungarriak dituzten jarduerak (BEZa kanpo), salbu eta diru-laguntzaren eskatzailea 2.000 biztanletik beherako udalerria denean.</a:t>
            </a:r>
            <a:endParaRPr lang="es-ES" dirty="0"/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</p:txBody>
      </p:sp>
      <p:sp>
        <p:nvSpPr>
          <p:cNvPr id="6" name="Diapositibaren zenbakiaren leku-mark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6501-A3EE-4023-A4B3-1186CEDBE5CF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4" name="Rectángulo 4"/>
          <p:cNvSpPr/>
          <p:nvPr/>
        </p:nvSpPr>
        <p:spPr>
          <a:xfrm>
            <a:off x="4860032" y="785942"/>
            <a:ext cx="4032447" cy="627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eu-ES" sz="2800" b="1" u="sng" dirty="0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CUANTÍA DE LAS </a:t>
            </a:r>
            <a:r>
              <a:rPr lang="eu-ES" sz="2800" b="1" u="sng" dirty="0" err="1">
                <a:solidFill>
                  <a:schemeClr val="accent3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SUBVENCIONES</a:t>
            </a:r>
            <a:endParaRPr lang="eu-ES" sz="2800" b="1" u="sng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r>
              <a:rPr lang="es-ES" dirty="0"/>
              <a:t>la cuantía de la subvención no podrá exceder del </a:t>
            </a:r>
            <a:r>
              <a:rPr lang="es-ES" u="sng" dirty="0"/>
              <a:t>75% del importe de los gastos subvencionables</a:t>
            </a:r>
            <a:r>
              <a:rPr lang="es-ES" dirty="0"/>
              <a:t>, con un máximo de </a:t>
            </a:r>
            <a:r>
              <a:rPr lang="es-ES" u="sng" dirty="0"/>
              <a:t>35.000 €</a:t>
            </a:r>
            <a:r>
              <a:rPr lang="es-ES" dirty="0"/>
              <a:t> por actuación.</a:t>
            </a:r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endParaRPr lang="eu-ES" dirty="0"/>
          </a:p>
          <a:p>
            <a:pPr marL="800100" lvl="1" indent="-342900" algn="just">
              <a:lnSpc>
                <a:spcPct val="107000"/>
              </a:lnSpc>
              <a:buFontTx/>
              <a:buAutoNum type="alphaLcParenR"/>
            </a:pPr>
            <a:endParaRPr lang="es-ES" dirty="0"/>
          </a:p>
          <a:p>
            <a:pPr marL="342900" indent="-342900" algn="just">
              <a:lnSpc>
                <a:spcPct val="107000"/>
              </a:lnSpc>
              <a:buFontTx/>
              <a:buAutoNum type="alphaLcParenR"/>
            </a:pPr>
            <a:r>
              <a:rPr lang="es-ES" dirty="0"/>
              <a:t>No se podrán acoger a la presente convocatoria de subvenciones aquellas actuaciones cuyo coste subvencionable sea inferior a 3.000 euros (IVA no incluido) excepto en los casos en el que el solicitante de la subvención sea un municipio con menos de 2.000 habitantes.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lphaLcParenR"/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s-ES" dirty="0"/>
          </a:p>
        </p:txBody>
      </p:sp>
      <p:cxnSp>
        <p:nvCxnSpPr>
          <p:cNvPr id="3" name="Lotura-marra zuzena 2"/>
          <p:cNvCxnSpPr/>
          <p:nvPr/>
        </p:nvCxnSpPr>
        <p:spPr>
          <a:xfrm>
            <a:off x="4572000" y="1002736"/>
            <a:ext cx="72008" cy="51845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510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11829</TotalTime>
  <Words>1359</Words>
  <Application>Microsoft Office PowerPoint</Application>
  <PresentationFormat>Presentación en pantalla (4:3)</PresentationFormat>
  <Paragraphs>188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Lucida Sans Unicode</vt:lpstr>
      <vt:lpstr>Tema de Office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DEPARTAMENTUKO HELBURUAK OBJETIVOS DEL DEPARTAMENTO</dc:title>
  <dc:creator>usuario</dc:creator>
  <cp:lastModifiedBy>JL</cp:lastModifiedBy>
  <cp:revision>634</cp:revision>
  <cp:lastPrinted>2021-03-15T14:33:35Z</cp:lastPrinted>
  <dcterms:created xsi:type="dcterms:W3CDTF">2015-09-10T10:08:17Z</dcterms:created>
  <dcterms:modified xsi:type="dcterms:W3CDTF">2021-03-22T22:18:00Z</dcterms:modified>
</cp:coreProperties>
</file>